
<file path=[Content_Types].xml><?xml version="1.0" encoding="utf-8"?>
<Types xmlns="http://schemas.openxmlformats.org/package/2006/content-types"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9143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91" algn="l" defTabSz="9143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82" algn="l" defTabSz="9143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73" algn="l" defTabSz="9143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64" algn="l" defTabSz="9143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55" algn="l" defTabSz="9143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45" algn="l" defTabSz="9143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35" algn="l" defTabSz="9143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26" algn="l" defTabSz="91438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92"/>
  </p:normalViewPr>
  <p:slideViewPr>
    <p:cSldViewPr snapToGrid="0" snapToObjects="1">
      <p:cViewPr>
        <p:scale>
          <a:sx n="119" d="100"/>
          <a:sy n="119" d="100"/>
        </p:scale>
        <p:origin x="2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1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6"/>
            <a:ext cx="1971674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6"/>
            <a:ext cx="5800724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0" y="1709741"/>
            <a:ext cx="7886699" cy="285273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4589465"/>
            <a:ext cx="788669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2" y="1825626"/>
            <a:ext cx="3886199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5626"/>
            <a:ext cx="3886199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365127"/>
            <a:ext cx="788669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4"/>
            <a:ext cx="386834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6"/>
            <a:ext cx="386834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4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6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2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2" y="987427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2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6F725-FCE7-9C40-A52E-88880AAB4727}" type="datetimeFigureOut">
              <a:rPr lang="en-US" smtClean="0"/>
              <a:t>1/7/19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6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6"/>
            <a:ext cx="78866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1"/>
            <a:ext cx="20573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6F725-FCE7-9C40-A52E-88880AAB4727}" type="datetimeFigureOut">
              <a:rPr lang="en-US" smtClean="0"/>
              <a:t>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1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399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FFDB3-10E4-8443-993C-B754B13A19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61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FE34-D50A-8D43-B02F-43AF945C8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Trait biogeography paper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B721E7-6289-434E-8703-DE483015C3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558395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33297A-0C7B-5C48-8F9C-1C3E7546FE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44" r="16119" b="14987"/>
          <a:stretch/>
        </p:blipFill>
        <p:spPr>
          <a:xfrm>
            <a:off x="283135" y="92785"/>
            <a:ext cx="2305647" cy="37739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00E608-6691-A843-9FE7-FA8986C960A9}"/>
              </a:ext>
            </a:extLst>
          </p:cNvPr>
          <p:cNvSpPr txBox="1"/>
          <p:nvPr/>
        </p:nvSpPr>
        <p:spPr>
          <a:xfrm>
            <a:off x="2285535" y="92784"/>
            <a:ext cx="29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7D1A43-89DF-0D41-9797-68CEC798A2C6}"/>
              </a:ext>
            </a:extLst>
          </p:cNvPr>
          <p:cNvSpPr/>
          <p:nvPr/>
        </p:nvSpPr>
        <p:spPr>
          <a:xfrm>
            <a:off x="0" y="0"/>
            <a:ext cx="6877318" cy="685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D1DA55-912E-784F-879A-ACDF33724A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62"/>
          <a:stretch/>
        </p:blipFill>
        <p:spPr>
          <a:xfrm>
            <a:off x="283135" y="4018653"/>
            <a:ext cx="2303666" cy="2594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8DF0E2-31D1-4745-BEF2-C5D006F5DFA9}"/>
              </a:ext>
            </a:extLst>
          </p:cNvPr>
          <p:cNvSpPr txBox="1"/>
          <p:nvPr/>
        </p:nvSpPr>
        <p:spPr>
          <a:xfrm>
            <a:off x="2274165" y="3989070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DD7A36-1F4B-4549-ACB7-1F82C3B3FA2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05" r="16250"/>
          <a:stretch/>
        </p:blipFill>
        <p:spPr>
          <a:xfrm>
            <a:off x="2726129" y="179039"/>
            <a:ext cx="4021814" cy="28362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B8BD2D-042F-9C49-A744-551DE36A7B1B}"/>
              </a:ext>
            </a:extLst>
          </p:cNvPr>
          <p:cNvSpPr txBox="1"/>
          <p:nvPr/>
        </p:nvSpPr>
        <p:spPr>
          <a:xfrm>
            <a:off x="6424719" y="179038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81376E-D077-3A4A-BEDC-AD5A98F440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454"/>
          <a:stretch/>
        </p:blipFill>
        <p:spPr>
          <a:xfrm>
            <a:off x="2726129" y="3358494"/>
            <a:ext cx="1958540" cy="32023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F46681-5DC7-9E47-B4A9-FDF13CD4BD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19"/>
          <a:stretch/>
        </p:blipFill>
        <p:spPr>
          <a:xfrm>
            <a:off x="4783762" y="3358493"/>
            <a:ext cx="1964180" cy="32023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2D2BB5-365D-E840-8D3E-E36F4857ED85}"/>
              </a:ext>
            </a:extLst>
          </p:cNvPr>
          <p:cNvSpPr txBox="1"/>
          <p:nvPr/>
        </p:nvSpPr>
        <p:spPr>
          <a:xfrm>
            <a:off x="4413314" y="3283888"/>
            <a:ext cx="29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8D1ED-95B0-9A4C-B6FC-9872761AB637}"/>
              </a:ext>
            </a:extLst>
          </p:cNvPr>
          <p:cNvSpPr txBox="1"/>
          <p:nvPr/>
        </p:nvSpPr>
        <p:spPr>
          <a:xfrm>
            <a:off x="6483954" y="3283888"/>
            <a:ext cx="295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945851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62F98B-6A7B-0344-8100-740EC7424CBF}"/>
              </a:ext>
            </a:extLst>
          </p:cNvPr>
          <p:cNvSpPr txBox="1"/>
          <p:nvPr/>
        </p:nvSpPr>
        <p:spPr>
          <a:xfrm>
            <a:off x="860612" y="1142999"/>
            <a:ext cx="828338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Caption:</a:t>
            </a:r>
          </a:p>
          <a:p>
            <a:endParaRPr lang="en-US" dirty="0"/>
          </a:p>
          <a:p>
            <a:r>
              <a:rPr lang="en-US" dirty="0"/>
              <a:t>Examples of fire resistance and flammability traits of different conifer species. (a): </a:t>
            </a:r>
            <a:r>
              <a:rPr lang="en-US" i="1" dirty="0"/>
              <a:t>Pinus </a:t>
            </a:r>
            <a:r>
              <a:rPr lang="en-US" i="1" dirty="0" err="1"/>
              <a:t>jeffreyi</a:t>
            </a:r>
            <a:r>
              <a:rPr lang="en-US" dirty="0"/>
              <a:t> (left) and </a:t>
            </a:r>
            <a:r>
              <a:rPr lang="en-US" i="1" dirty="0"/>
              <a:t>Pinus </a:t>
            </a:r>
            <a:r>
              <a:rPr lang="en-US" i="1" dirty="0" err="1"/>
              <a:t>contorta</a:t>
            </a:r>
            <a:r>
              <a:rPr lang="en-US" dirty="0"/>
              <a:t> (right) following the 2012 Reading Fire, Lassen National Park, California. The two species experienced similar fuel environments (fairly open-grown), with the Jeffrey pine surviving and the lodgepole pine dying. Note the lower profile of branches on </a:t>
            </a:r>
            <a:r>
              <a:rPr lang="en-US" i="1" dirty="0"/>
              <a:t>Pinus </a:t>
            </a:r>
            <a:r>
              <a:rPr lang="en-US" i="1" dirty="0" err="1"/>
              <a:t>contorta</a:t>
            </a:r>
            <a:r>
              <a:rPr lang="en-US" dirty="0"/>
              <a:t>, indicating a lesser degree of self-pruning. (b): example of litter flammability differences in </a:t>
            </a:r>
            <a:r>
              <a:rPr lang="en-US" i="1" dirty="0"/>
              <a:t>Pinus </a:t>
            </a:r>
            <a:r>
              <a:rPr lang="en-US" i="1" dirty="0" err="1"/>
              <a:t>jeffreyi</a:t>
            </a:r>
            <a:r>
              <a:rPr lang="en-US" dirty="0"/>
              <a:t> (left) and </a:t>
            </a:r>
            <a:r>
              <a:rPr lang="en-US" i="1" dirty="0"/>
              <a:t>Pinus </a:t>
            </a:r>
            <a:r>
              <a:rPr lang="en-US" i="1" dirty="0" err="1"/>
              <a:t>contorta</a:t>
            </a:r>
            <a:r>
              <a:rPr lang="en-US" dirty="0"/>
              <a:t> (right), with </a:t>
            </a:r>
            <a:r>
              <a:rPr lang="en-US" i="1" dirty="0"/>
              <a:t>Pinus </a:t>
            </a:r>
            <a:r>
              <a:rPr lang="en-US" i="1" dirty="0" err="1"/>
              <a:t>jeffreyi</a:t>
            </a:r>
            <a:r>
              <a:rPr lang="en-US" i="1" dirty="0"/>
              <a:t> </a:t>
            </a:r>
            <a:r>
              <a:rPr lang="en-US" dirty="0"/>
              <a:t>having greater flame heights and shorter flame durations than </a:t>
            </a:r>
            <a:r>
              <a:rPr lang="en-US" i="1" dirty="0"/>
              <a:t>Pinus </a:t>
            </a:r>
            <a:r>
              <a:rPr lang="en-US" i="1" dirty="0" err="1"/>
              <a:t>contorta</a:t>
            </a:r>
            <a:r>
              <a:rPr lang="en-US" dirty="0"/>
              <a:t> for a given mass of fuel (Table 1).</a:t>
            </a:r>
            <a:r>
              <a:rPr lang="en-US" i="1" dirty="0"/>
              <a:t> </a:t>
            </a:r>
            <a:r>
              <a:rPr lang="en-US" dirty="0"/>
              <a:t>(c): the North American conifer with the thickest bark, </a:t>
            </a:r>
            <a:r>
              <a:rPr lang="en-US" i="1" dirty="0" err="1"/>
              <a:t>Sequoiadendron</a:t>
            </a:r>
            <a:r>
              <a:rPr lang="en-US" i="1" dirty="0"/>
              <a:t> </a:t>
            </a:r>
            <a:r>
              <a:rPr lang="en-US" i="1" dirty="0" err="1"/>
              <a:t>giganteum</a:t>
            </a:r>
            <a:r>
              <a:rPr lang="en-US" dirty="0"/>
              <a:t>, during a prescribed fire in Sequoia National Park, California. (d): stand of fire-intolerant </a:t>
            </a:r>
            <a:r>
              <a:rPr lang="en-US" i="1" dirty="0" err="1"/>
              <a:t>Picea</a:t>
            </a:r>
            <a:r>
              <a:rPr lang="en-US" i="1" dirty="0"/>
              <a:t> </a:t>
            </a:r>
            <a:r>
              <a:rPr lang="en-US" i="1" dirty="0" err="1"/>
              <a:t>engelmannii</a:t>
            </a:r>
            <a:r>
              <a:rPr lang="en-US" dirty="0"/>
              <a:t> killed by fire, </a:t>
            </a:r>
            <a:r>
              <a:rPr lang="en-US" dirty="0" err="1"/>
              <a:t>Fishlake</a:t>
            </a:r>
            <a:r>
              <a:rPr lang="en-US" dirty="0"/>
              <a:t> National Forest, Utah. (e): stand of fire-tolerant </a:t>
            </a:r>
            <a:r>
              <a:rPr lang="en-US" i="1" dirty="0"/>
              <a:t>Pinus ponderosa</a:t>
            </a:r>
            <a:r>
              <a:rPr lang="en-US" dirty="0"/>
              <a:t> that has survived several fires on the Deschutes National Forest, Oregon. </a:t>
            </a:r>
          </a:p>
          <a:p>
            <a:endParaRPr lang="en-US" dirty="0"/>
          </a:p>
          <a:p>
            <a:r>
              <a:rPr lang="en-US" dirty="0"/>
              <a:t>Photo credits: (a): Jens Stevens, (b): Jeffrey Kane, (c): Dylan </a:t>
            </a:r>
            <a:r>
              <a:rPr lang="en-US" dirty="0" err="1"/>
              <a:t>Schwilk</a:t>
            </a:r>
            <a:r>
              <a:rPr lang="en-US" dirty="0"/>
              <a:t>, (d, e): J. Morgan Varner</a:t>
            </a:r>
          </a:p>
        </p:txBody>
      </p:sp>
    </p:spTree>
    <p:extLst>
      <p:ext uri="{BB962C8B-B14F-4D97-AF65-F5344CB8AC3E}">
        <p14:creationId xmlns:p14="http://schemas.microsoft.com/office/powerpoint/2010/main" val="2238144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7A90141-C06C-134F-B34D-3079C2CBE060}"/>
              </a:ext>
            </a:extLst>
          </p:cNvPr>
          <p:cNvGrpSpPr/>
          <p:nvPr/>
        </p:nvGrpSpPr>
        <p:grpSpPr>
          <a:xfrm>
            <a:off x="2343150" y="1"/>
            <a:ext cx="6697981" cy="6057900"/>
            <a:chOff x="2343150" y="1"/>
            <a:chExt cx="6697981" cy="60579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70E9F9E-7879-6149-8784-2E3B4727B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8338" y="2427805"/>
              <a:ext cx="3153791" cy="303573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BB718C-6C70-A642-88C3-083DD038855A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alphaModFix amt="50000"/>
            </a:blip>
            <a:srcRect l="64032" t="63438" r="3571" b="3715"/>
            <a:stretch/>
          </p:blipFill>
          <p:spPr bwMode="auto">
            <a:xfrm>
              <a:off x="2819127" y="1"/>
              <a:ext cx="6222004" cy="60579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84AC93-EDC5-DF4C-8409-91C074E8E722}"/>
                </a:ext>
              </a:extLst>
            </p:cNvPr>
            <p:cNvSpPr/>
            <p:nvPr/>
          </p:nvSpPr>
          <p:spPr>
            <a:xfrm>
              <a:off x="2343150" y="2427805"/>
              <a:ext cx="365760" cy="3153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543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C3649E-67E3-6046-AF60-04350A941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749300"/>
            <a:ext cx="66040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200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0C3649E-67E3-6046-AF60-04350A941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6" t="3016" r="3350" b="3125"/>
          <a:stretch/>
        </p:blipFill>
        <p:spPr>
          <a:xfrm>
            <a:off x="1" y="0"/>
            <a:ext cx="5851252" cy="472870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D35B248-FCDC-DD48-86D3-C6FDF4CB2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04" y="4881740"/>
            <a:ext cx="1778000" cy="1668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F3D7C5-DB8B-794F-8354-94F704076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525" y="4873905"/>
            <a:ext cx="1778000" cy="1668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A6920A-9338-5D49-96C2-928F1E1DFDE9}"/>
              </a:ext>
            </a:extLst>
          </p:cNvPr>
          <p:cNvPicPr>
            <a:picLocks/>
          </p:cNvPicPr>
          <p:nvPr/>
        </p:nvPicPr>
        <p:blipFill rotWithShape="1">
          <a:blip r:embed="rId4">
            <a:alphaModFix amt="35000"/>
          </a:blip>
          <a:srcRect b="1388"/>
          <a:stretch/>
        </p:blipFill>
        <p:spPr>
          <a:xfrm>
            <a:off x="998668" y="4890122"/>
            <a:ext cx="1769872" cy="1637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12567E-DAD2-A541-BA45-417800238BAE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90540" y="6550660"/>
            <a:ext cx="1773936" cy="224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FB99E2-6580-FE46-99A6-DF1116124F2D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90540" y="6550660"/>
            <a:ext cx="1773936" cy="25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2A2639-7E58-F54E-BE97-9DFE8B9E5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0589" y="6550660"/>
            <a:ext cx="1773936" cy="2313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DF902C-C819-AB41-BB94-635FD68EDA59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088397" y="6536475"/>
            <a:ext cx="1773936" cy="365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593533-35CF-1C42-9341-7A19B676FB8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704"/>
          <a:stretch/>
        </p:blipFill>
        <p:spPr>
          <a:xfrm>
            <a:off x="588839" y="4890122"/>
            <a:ext cx="405765" cy="16581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628BCA-E594-7B4F-BC96-987FC941A2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1606" y="4869473"/>
            <a:ext cx="434921" cy="165813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46EC52-479F-B040-A2FC-B9F60F582511}"/>
              </a:ext>
            </a:extLst>
          </p:cNvPr>
          <p:cNvSpPr txBox="1"/>
          <p:nvPr/>
        </p:nvSpPr>
        <p:spPr>
          <a:xfrm>
            <a:off x="996080" y="6789878"/>
            <a:ext cx="1762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Flame height (cm)</a:t>
            </a:r>
          </a:p>
          <a:p>
            <a:r>
              <a:rPr lang="en-US" sz="1600" dirty="0"/>
              <a:t>(spread rate proxy)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50C43F-73D5-C647-91BC-2601636FC9EB}"/>
              </a:ext>
            </a:extLst>
          </p:cNvPr>
          <p:cNvSpPr txBox="1"/>
          <p:nvPr/>
        </p:nvSpPr>
        <p:spPr>
          <a:xfrm>
            <a:off x="4088397" y="6782043"/>
            <a:ext cx="17628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Percent consumed</a:t>
            </a:r>
          </a:p>
          <a:p>
            <a:r>
              <a:rPr lang="en-US" sz="1600" dirty="0"/>
              <a:t>(spread rate proxy)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227C17-5862-4940-BC9C-119EB90F32D5}"/>
              </a:ext>
            </a:extLst>
          </p:cNvPr>
          <p:cNvSpPr txBox="1"/>
          <p:nvPr/>
        </p:nvSpPr>
        <p:spPr>
          <a:xfrm rot="16200000">
            <a:off x="-628313" y="5474842"/>
            <a:ext cx="1841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 flame duration</a:t>
            </a:r>
          </a:p>
          <a:p>
            <a:r>
              <a:rPr lang="en-US" sz="1600" dirty="0"/>
              <a:t>(heat release proxy)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EE8A84-8DBA-AE4C-8616-2FE119C860D6}"/>
              </a:ext>
            </a:extLst>
          </p:cNvPr>
          <p:cNvSpPr txBox="1"/>
          <p:nvPr/>
        </p:nvSpPr>
        <p:spPr>
          <a:xfrm rot="16200000">
            <a:off x="2505185" y="5466289"/>
            <a:ext cx="1841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Log flame duration</a:t>
            </a:r>
          </a:p>
          <a:p>
            <a:r>
              <a:rPr lang="en-US" sz="1600" dirty="0"/>
              <a:t>(heat release proxy)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E21F1C2-EBAF-4B40-A592-864FBA32BE37}"/>
              </a:ext>
            </a:extLst>
          </p:cNvPr>
          <p:cNvPicPr>
            <a:picLocks/>
          </p:cNvPicPr>
          <p:nvPr/>
        </p:nvPicPr>
        <p:blipFill>
          <a:blip r:embed="rId10">
            <a:alphaModFix amt="35000"/>
          </a:blip>
          <a:stretch>
            <a:fillRect/>
          </a:stretch>
        </p:blipFill>
        <p:spPr>
          <a:xfrm>
            <a:off x="4109227" y="4890124"/>
            <a:ext cx="1742027" cy="16374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C9254D2-19BC-0D45-B3E3-4E62370493D2}"/>
              </a:ext>
            </a:extLst>
          </p:cNvPr>
          <p:cNvSpPr txBox="1"/>
          <p:nvPr/>
        </p:nvSpPr>
        <p:spPr>
          <a:xfrm>
            <a:off x="2444689" y="489012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DE6071-E797-444F-967D-F273C1BF8F17}"/>
              </a:ext>
            </a:extLst>
          </p:cNvPr>
          <p:cNvSpPr txBox="1"/>
          <p:nvPr/>
        </p:nvSpPr>
        <p:spPr>
          <a:xfrm>
            <a:off x="5545439" y="4855184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A44778-1005-3245-BAB2-368CFC6E51FF}"/>
              </a:ext>
            </a:extLst>
          </p:cNvPr>
          <p:cNvSpPr txBox="1"/>
          <p:nvPr/>
        </p:nvSpPr>
        <p:spPr>
          <a:xfrm>
            <a:off x="0" y="-667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087882311"/>
      </p:ext>
    </p:extLst>
  </p:cSld>
  <p:clrMapOvr>
    <a:masterClrMapping/>
  </p:clrMapOvr>
</p:sld>
</file>

<file path=ppt/theme/theme1.xml><?xml version="1.0" encoding="utf-8"?>
<a:theme xmlns:a="http://schemas.openxmlformats.org/drawingml/2006/main" name="StandardSiz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andardSize" id="{36600360-E444-1645-89AE-92B625CA88B9}" vid="{7BABDC79-4BA0-E144-8436-7337520F0B8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StandardSize</Template>
  <TotalTime>1694</TotalTime>
  <Words>264</Words>
  <Application>Microsoft Macintosh PowerPoint</Application>
  <PresentationFormat>On-screen Show (4:3)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StandardSize</vt:lpstr>
      <vt:lpstr>Trait biogeography paper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Jens Stevens</dc:creator>
  <cp:lastModifiedBy>Jens Stevens</cp:lastModifiedBy>
  <cp:revision>14</cp:revision>
  <cp:lastPrinted>2019-01-07T19:59:01Z</cp:lastPrinted>
  <dcterms:created xsi:type="dcterms:W3CDTF">2018-10-22T02:06:17Z</dcterms:created>
  <dcterms:modified xsi:type="dcterms:W3CDTF">2019-01-07T20:44:25Z</dcterms:modified>
</cp:coreProperties>
</file>